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6858000" cy="9144000"/>
  <p:defaultTextStyle>
    <a:defPPr>
      <a:defRPr lang="hu-HU"/>
    </a:defPPr>
    <a:lvl1pPr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FF9900"/>
    <a:srgbClr val="ABCCF3"/>
    <a:srgbClr val="8DE5E3"/>
    <a:srgbClr val="FF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1506" y="5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hu-H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30573EA-2C4F-42A6-B221-1C149EFFEBB2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hu-H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1E69EF0-3A06-4B8A-8F07-A965B62CB7E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0195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hu-H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C185FD9-5B4C-4C1E-907C-07E5280D25E4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hu-H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25CF5F1-FC50-439C-AA65-1C96DAAF567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655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068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7635B-8838-4A2E-A389-E6ECF8EF6E87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F37A0-89C4-4A05-BC15-3614F7F6757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85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4D3B8-129B-4077-9B57-869602BCA568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EBA63-6859-45ED-9790-C765196F65D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108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06489-48A1-4EE3-8C16-53DFF150C34F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3649A-A29A-4AFF-9548-D686980778B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650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E7846-82BE-42EF-BE26-B87D34A2552A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F3361-44C6-4611-BB2C-2122974B621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489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0625FA-CCA6-4C35-9A58-123BC4DDE28E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18341-48AE-450B-AE42-3C0B07D5C98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91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4F35D8-F712-4F5C-BE63-E5118DA0E265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659AA-940E-4E0D-9542-3F793B79E3A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377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B8D42B-C4B8-4989-B1DA-1785998946FC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2BE16-70D2-4902-9173-B8046EFE281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39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A4F0F-A0C2-456C-B59E-D19DCAC20C7D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7B927-A397-4179-8C83-2D1B88E32F5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80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484D31-BC19-4284-8BD9-7073FB56BFA9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B8F83-E67B-412B-BD26-0F24F20DDA6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073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DE8BA9-D2DB-43DB-BD32-00BD57BD56CF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B8E9B-BD45-4582-984D-86424C092AC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374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35AFC-E0FB-4BF6-87FA-B78E895ECD75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1E3C1-BDBF-431E-99A5-9E3BC442315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10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79425" y="11864975"/>
            <a:ext cx="2241550" cy="681038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47D2256-2970-4570-9A83-A8B3EC2991E2}" type="datetimeFigureOut">
              <a:rPr lang="hu-HU"/>
              <a:pPr/>
              <a:t>2015.10.12.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279775" y="11864975"/>
            <a:ext cx="3041650" cy="681038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ctr">
              <a:defRPr sz="1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880225" y="11864975"/>
            <a:ext cx="2241550" cy="681038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734DFC-7A9A-400C-B75E-0AC552356B4D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hyperlink" Target="mailto:kornyei.balint@windowslive.com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hyperlink" Target="mailto:figgol@hotmail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zsofia.karadi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hyperlink" Target="mailto:budaianna88@gmail.com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hyperlink" Target="mailto:andrhorvath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C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70396" y="4026601"/>
            <a:ext cx="7176963" cy="8638474"/>
          </a:xfrm>
          <a:prstGeom prst="roundRect">
            <a:avLst>
              <a:gd name="adj" fmla="val 358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1516618" y="9425136"/>
            <a:ext cx="4229397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09550" y="1287463"/>
            <a:ext cx="9391650" cy="15557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79525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79525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79525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79525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4800" b="1" dirty="0">
                <a:solidFill>
                  <a:srgbClr val="FF0000"/>
                </a:solidFill>
                <a:latin typeface="Chiller" pitchFamily="82" charset="0"/>
              </a:rPr>
              <a:t>6</a:t>
            </a:r>
            <a:r>
              <a:rPr lang="hu-HU" sz="4800" b="1" baseline="30000" dirty="0">
                <a:solidFill>
                  <a:srgbClr val="FF0000"/>
                </a:solidFill>
                <a:latin typeface="Chiller" pitchFamily="82" charset="0"/>
              </a:rPr>
              <a:t>TH</a:t>
            </a:r>
            <a:r>
              <a:rPr lang="hu-HU" sz="4800" b="1" dirty="0">
                <a:solidFill>
                  <a:srgbClr val="FF0000"/>
                </a:solidFill>
                <a:latin typeface="Chiller" pitchFamily="82" charset="0"/>
              </a:rPr>
              <a:t> YEAR EXCHANGE PROGRAM IN BUFFALO</a:t>
            </a:r>
          </a:p>
          <a:p>
            <a:endParaRPr lang="hu-HU" sz="4800" b="1" dirty="0">
              <a:solidFill>
                <a:srgbClr val="CC3300"/>
              </a:solidFill>
              <a:latin typeface="Chiller" pitchFamily="82" charset="0"/>
            </a:endParaRPr>
          </a:p>
        </p:txBody>
      </p:sp>
      <p:pic>
        <p:nvPicPr>
          <p:cNvPr id="13315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2263775"/>
            <a:ext cx="1963738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10985497"/>
            <a:ext cx="2238377" cy="167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796" y="4240560"/>
            <a:ext cx="2210968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Kép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712" y="2263776"/>
            <a:ext cx="1964768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Kép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008188"/>
            <a:ext cx="1323975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Kép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707" y="2263775"/>
            <a:ext cx="2208989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Kép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9373045"/>
            <a:ext cx="2238376" cy="1492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Kép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7772995"/>
            <a:ext cx="226218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5998226"/>
            <a:ext cx="2262187" cy="169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21" descr="logo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0163"/>
            <a:ext cx="9528175" cy="12573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4" name="Picture 22" descr="TbOW0B_0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722" y="2008188"/>
            <a:ext cx="1621041" cy="216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97955" y="4272093"/>
            <a:ext cx="7121843" cy="873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80000"/>
              </a:lnSpc>
              <a:spcAft>
                <a:spcPts val="18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Rockwell" panose="02060603020205020403" pitchFamily="18" charset="0"/>
              </a:rPr>
              <a:t>12 week </a:t>
            </a:r>
            <a:r>
              <a:rPr lang="en-US" sz="2400" b="1" u="sng" dirty="0" smtClean="0">
                <a:solidFill>
                  <a:srgbClr val="FF0000"/>
                </a:solidFill>
                <a:latin typeface="Rockwell" panose="02060603020205020403" pitchFamily="18" charset="0"/>
              </a:rPr>
              <a:t>credit-bearing senior </a:t>
            </a:r>
            <a:r>
              <a:rPr lang="en-US" sz="2400" b="1" u="sng" dirty="0">
                <a:solidFill>
                  <a:srgbClr val="FF0000"/>
                </a:solidFill>
                <a:latin typeface="Rockwell" panose="02060603020205020403" pitchFamily="18" charset="0"/>
              </a:rPr>
              <a:t>elective </a:t>
            </a:r>
            <a:r>
              <a:rPr lang="en-US" sz="2400" b="1" u="sng" dirty="0" smtClean="0">
                <a:solidFill>
                  <a:srgbClr val="FF0000"/>
                </a:solidFill>
                <a:latin typeface="Rockwell" panose="02060603020205020403" pitchFamily="18" charset="0"/>
              </a:rPr>
              <a:t>program</a:t>
            </a:r>
            <a:endParaRPr lang="hu-HU" sz="2400" b="1" u="sng" dirty="0">
              <a:solidFill>
                <a:srgbClr val="FF0000"/>
              </a:solidFill>
              <a:latin typeface="Rockwell" panose="02060603020205020403" pitchFamily="18" charset="0"/>
            </a:endParaRPr>
          </a:p>
          <a:p>
            <a:pPr marL="457200" indent="-457200" defTabSz="914400">
              <a:buFont typeface="Wingdings" panose="05000000000000000000" pitchFamily="2" charset="2"/>
              <a:buChar char="Ø"/>
            </a:pPr>
            <a:endParaRPr lang="hu-HU" sz="1600" b="1" dirty="0">
              <a:solidFill>
                <a:schemeClr val="tx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defTabSz="914400">
              <a:buFont typeface="Wingdings" panose="05000000000000000000" pitchFamily="2" charset="2"/>
              <a:buChar char="Ø"/>
            </a:pP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A</a:t>
            </a:r>
            <a:r>
              <a:rPr lang="en-US" sz="1600" b="1" dirty="0" err="1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vailable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for any 6th year rotation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subject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(please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find detailed list of subjects on website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)</a:t>
            </a:r>
            <a:endParaRPr lang="hu-HU" sz="1600" b="1" dirty="0" smtClean="0">
              <a:solidFill>
                <a:schemeClr val="tx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defTabSz="91440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4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program dates: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July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- </a:t>
            </a:r>
            <a:r>
              <a:rPr lang="hu-HU" sz="1600" b="1" dirty="0" err="1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September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, 2016; </a:t>
            </a:r>
            <a:r>
              <a:rPr lang="hu-HU" sz="1600" b="1" dirty="0" err="1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September-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November,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201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6; December- </a:t>
            </a:r>
            <a:r>
              <a:rPr lang="hu-HU" sz="1600" b="1" dirty="0" err="1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February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, 2016-2017; </a:t>
            </a:r>
            <a:r>
              <a:rPr lang="hu-HU" sz="1600" b="1" dirty="0" err="1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March-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May, 2017</a:t>
            </a:r>
          </a:p>
          <a:p>
            <a:pPr marL="457200" indent="-457200" defTabSz="914400">
              <a:buFont typeface="Wingdings" panose="05000000000000000000" pitchFamily="2" charset="2"/>
              <a:buChar char="Ø"/>
            </a:pP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H</a:t>
            </a:r>
            <a:r>
              <a:rPr lang="en-US" sz="1600" b="1" dirty="0" err="1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ousing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in Buffalo and tuition fee is provided by </a:t>
            </a:r>
            <a:r>
              <a:rPr lang="hu-HU" sz="1600" b="1" dirty="0" err="1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Hungarian</a:t>
            </a:r>
            <a:r>
              <a:rPr lang="hu-HU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hu-HU" sz="1600" b="1" dirty="0" err="1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Medical</a:t>
            </a:r>
            <a:r>
              <a:rPr lang="hu-HU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hu-HU" sz="1600" b="1" dirty="0" err="1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Association</a:t>
            </a:r>
            <a:r>
              <a:rPr lang="hu-HU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of </a:t>
            </a:r>
            <a:r>
              <a:rPr lang="hu-HU" sz="1600" b="1" dirty="0" err="1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America</a:t>
            </a:r>
            <a:endParaRPr lang="hu-HU" sz="1600" b="1" dirty="0" smtClean="0">
              <a:solidFill>
                <a:schemeClr val="tx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A</a:t>
            </a:r>
            <a:r>
              <a:rPr lang="en-US" sz="1600" b="1" dirty="0" err="1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dditional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reductions available via Professional Internship Program of HAESF </a:t>
            </a:r>
            <a:r>
              <a:rPr lang="hu-HU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(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for further information please visit  www.haesf.org)</a:t>
            </a:r>
            <a:endParaRPr lang="hu-HU" sz="1600" b="1" dirty="0">
              <a:solidFill>
                <a:schemeClr val="tx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defTabSz="914400">
              <a:lnSpc>
                <a:spcPct val="10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________________________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____________________________________________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marL="342900" indent="-342900" defTabSz="9144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600" b="1" u="sng" dirty="0">
                <a:solidFill>
                  <a:srgbClr val="FF0000"/>
                </a:solidFill>
                <a:latin typeface="Rockwell" panose="02060603020205020403" pitchFamily="18" charset="0"/>
              </a:rPr>
              <a:t>Application form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available on HMAA and POTE websites</a:t>
            </a:r>
          </a:p>
          <a:p>
            <a:pPr defTabSz="914400"/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	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(www.</a:t>
            </a:r>
            <a:r>
              <a:rPr lang="hu-HU" sz="1600" b="1" dirty="0" err="1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hmaa.org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and www.pote.hu) 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1600" b="1" u="sng" dirty="0">
                <a:solidFill>
                  <a:srgbClr val="FF0000"/>
                </a:solidFill>
                <a:latin typeface="Rockwell" panose="02060603020205020403" pitchFamily="18" charset="0"/>
              </a:rPr>
              <a:t>Program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is available to those </a:t>
            </a:r>
            <a:r>
              <a:rPr lang="hu-HU" sz="1600" b="1" dirty="0" err="1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Hungarian</a:t>
            </a:r>
            <a:r>
              <a:rPr lang="hu-HU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medical students who have started their 5</a:t>
            </a:r>
            <a:r>
              <a:rPr lang="en-US" sz="1600" b="1" baseline="30000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th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 year in September,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201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5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. 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marL="342900" indent="-342900" defTabSz="9144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Please note that </a:t>
            </a:r>
            <a:r>
              <a:rPr lang="en-US" sz="1600" b="1" u="sng" dirty="0">
                <a:solidFill>
                  <a:srgbClr val="FF0000"/>
                </a:solidFill>
                <a:latin typeface="Rockwell" panose="02060603020205020403" pitchFamily="18" charset="0"/>
              </a:rPr>
              <a:t>TOEFL certificate is required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for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application</a:t>
            </a:r>
            <a:r>
              <a:rPr lang="hu-HU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!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algn="ctr" defTabSz="914400">
              <a:lnSpc>
                <a:spcPct val="80000"/>
              </a:lnSpc>
              <a:spcBef>
                <a:spcPts val="1200"/>
              </a:spcBef>
              <a:spcAft>
                <a:spcPts val="24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DEADLINE</a:t>
            </a:r>
            <a:r>
              <a:rPr lang="en-US" sz="2000" b="1" dirty="0">
                <a:solidFill>
                  <a:srgbClr val="FF0000"/>
                </a:solidFill>
                <a:latin typeface="Rockwell" panose="02060603020205020403" pitchFamily="18" charset="0"/>
              </a:rPr>
              <a:t>: </a:t>
            </a:r>
            <a:r>
              <a:rPr lang="hu-HU" sz="2000" b="1" dirty="0" err="1">
                <a:solidFill>
                  <a:srgbClr val="FF0000"/>
                </a:solidFill>
                <a:latin typeface="Rockwell" panose="02060603020205020403" pitchFamily="18" charset="0"/>
              </a:rPr>
              <a:t>January</a:t>
            </a:r>
            <a:r>
              <a:rPr lang="hu-HU" sz="2000" b="1" dirty="0">
                <a:solidFill>
                  <a:srgbClr val="FF0000"/>
                </a:solidFill>
                <a:latin typeface="Rockwell" panose="02060603020205020403" pitchFamily="18" charset="0"/>
              </a:rPr>
              <a:t> </a:t>
            </a:r>
            <a:r>
              <a:rPr lang="hu-HU" sz="20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19</a:t>
            </a:r>
            <a:r>
              <a:rPr lang="hu-HU" sz="2000" b="1" baseline="300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th</a:t>
            </a:r>
            <a:r>
              <a:rPr lang="hu-HU" sz="2000" b="1" dirty="0">
                <a:solidFill>
                  <a:srgbClr val="FF0000"/>
                </a:solidFill>
                <a:latin typeface="Rockwell" panose="02060603020205020403" pitchFamily="18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201</a:t>
            </a:r>
            <a:r>
              <a:rPr lang="hu-HU" sz="20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6</a:t>
            </a:r>
            <a:r>
              <a:rPr lang="en-US" sz="20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 </a:t>
            </a:r>
            <a:endParaRPr lang="hu-HU" sz="2000" b="1" dirty="0" smtClean="0">
              <a:solidFill>
                <a:srgbClr val="FF0000"/>
              </a:solidFill>
              <a:latin typeface="Rockwell" panose="02060603020205020403" pitchFamily="18" charset="0"/>
            </a:endParaRPr>
          </a:p>
          <a:p>
            <a:pPr defTabSz="914400">
              <a:lnSpc>
                <a:spcPct val="10000"/>
              </a:lnSpc>
              <a:spcAft>
                <a:spcPts val="1200"/>
              </a:spcAft>
            </a:pP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_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________________________________________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___________________________</a:t>
            </a:r>
            <a:endParaRPr lang="hu-HU" sz="1600" b="1" dirty="0">
              <a:solidFill>
                <a:schemeClr val="tx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defTabSz="914400">
              <a:lnSpc>
                <a:spcPct val="10000"/>
              </a:lnSpc>
            </a:pPr>
            <a:endParaRPr lang="en-US" sz="1600" b="1" dirty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pPr algn="ctr" defTabSz="914400">
              <a:lnSpc>
                <a:spcPct val="80000"/>
              </a:lnSpc>
            </a:pPr>
            <a:r>
              <a:rPr lang="en-US" sz="1800" b="1" dirty="0">
                <a:solidFill>
                  <a:srgbClr val="FF0000"/>
                </a:solidFill>
                <a:latin typeface="Rockwell" panose="02060603020205020403" pitchFamily="18" charset="0"/>
              </a:rPr>
              <a:t>SPEND YOUR 6TH YEAR ROTATION IN BUFFALO!</a:t>
            </a:r>
          </a:p>
          <a:p>
            <a:pPr defTabSz="914400">
              <a:lnSpc>
                <a:spcPct val="10000"/>
              </a:lnSpc>
              <a:spcAft>
                <a:spcPts val="2400"/>
              </a:spcAft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_________________________________________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0"/>
              </a:rPr>
              <a:t>___________________________</a:t>
            </a:r>
            <a:endParaRPr lang="hu-HU" sz="1600" b="1" dirty="0">
              <a:solidFill>
                <a:schemeClr val="tx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defTabSz="914400">
              <a:lnSpc>
                <a:spcPct val="1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sz="1400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For </a:t>
            </a:r>
            <a:r>
              <a:rPr lang="en-US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further information please contact: </a:t>
            </a:r>
            <a:endParaRPr lang="hu-HU" sz="1400" b="1" dirty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pPr defTabSz="914400"/>
            <a:r>
              <a:rPr lang="hu-HU" sz="1400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Andrea </a:t>
            </a:r>
            <a:r>
              <a:rPr lang="hu-HU" sz="1400" b="1" dirty="0" err="1">
                <a:solidFill>
                  <a:srgbClr val="C00000"/>
                </a:solidFill>
                <a:latin typeface="Rockwell" panose="02060603020205020403" pitchFamily="18" charset="0"/>
              </a:rPr>
              <a:t>Horvath</a:t>
            </a:r>
            <a:r>
              <a:rPr lang="hu-HU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: </a:t>
            </a:r>
            <a:r>
              <a:rPr lang="hu-HU" sz="1400" dirty="0" err="1" smtClean="0">
                <a:hlinkClick r:id="rId14"/>
              </a:rPr>
              <a:t>andrhorvath</a:t>
            </a:r>
            <a:r>
              <a:rPr lang="hu-HU" sz="1400" dirty="0" smtClean="0">
                <a:hlinkClick r:id="rId14"/>
              </a:rPr>
              <a:t>@</a:t>
            </a:r>
            <a:r>
              <a:rPr lang="hu-HU" sz="1400" dirty="0" err="1" smtClean="0">
                <a:hlinkClick r:id="rId14"/>
              </a:rPr>
              <a:t>gmail.com</a:t>
            </a:r>
            <a:endParaRPr lang="hu-HU" sz="1400" dirty="0" smtClean="0"/>
          </a:p>
          <a:p>
            <a:pPr defTabSz="914400"/>
            <a:r>
              <a:rPr lang="hu-HU" sz="1400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Anna Budai: </a:t>
            </a:r>
            <a:r>
              <a:rPr lang="hu-HU" sz="1400" u="sng" dirty="0">
                <a:hlinkClick r:id="rId15"/>
              </a:rPr>
              <a:t>budaianna88@</a:t>
            </a:r>
            <a:r>
              <a:rPr lang="hu-HU" sz="1400" u="sng" dirty="0" err="1">
                <a:hlinkClick r:id="rId15"/>
              </a:rPr>
              <a:t>gmail.com</a:t>
            </a:r>
            <a:endParaRPr lang="hu-HU" sz="1400" b="1" dirty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pPr defTabSz="914400"/>
            <a:r>
              <a:rPr lang="hu-HU" sz="1400" b="1" dirty="0" err="1">
                <a:solidFill>
                  <a:srgbClr val="C00000"/>
                </a:solidFill>
                <a:latin typeface="Rockwell" panose="02060603020205020403" pitchFamily="18" charset="0"/>
              </a:rPr>
              <a:t>Zsofia</a:t>
            </a:r>
            <a:r>
              <a:rPr lang="hu-HU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 </a:t>
            </a:r>
            <a:r>
              <a:rPr lang="hu-HU" sz="1400" b="1" dirty="0" err="1">
                <a:solidFill>
                  <a:srgbClr val="C00000"/>
                </a:solidFill>
                <a:latin typeface="Rockwell" panose="02060603020205020403" pitchFamily="18" charset="0"/>
              </a:rPr>
              <a:t>Nozomi</a:t>
            </a:r>
            <a:r>
              <a:rPr lang="hu-HU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 </a:t>
            </a:r>
            <a:r>
              <a:rPr lang="hu-HU" sz="1400" b="1" dirty="0" err="1">
                <a:solidFill>
                  <a:srgbClr val="C00000"/>
                </a:solidFill>
                <a:latin typeface="Rockwell" panose="02060603020205020403" pitchFamily="18" charset="0"/>
              </a:rPr>
              <a:t>Karadi</a:t>
            </a:r>
            <a:r>
              <a:rPr lang="hu-HU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: </a:t>
            </a:r>
            <a:r>
              <a:rPr lang="hu-HU" sz="1400" dirty="0" err="1">
                <a:hlinkClick r:id="rId16"/>
              </a:rPr>
              <a:t>zsofia.karadi</a:t>
            </a:r>
            <a:r>
              <a:rPr lang="hu-HU" sz="1400" dirty="0">
                <a:hlinkClick r:id="rId16"/>
              </a:rPr>
              <a:t>@</a:t>
            </a:r>
            <a:r>
              <a:rPr lang="hu-HU" sz="1400" dirty="0" err="1">
                <a:hlinkClick r:id="rId16"/>
              </a:rPr>
              <a:t>gmail.com</a:t>
            </a:r>
            <a:endParaRPr lang="hu-HU" sz="1400" b="1" dirty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pPr defTabSz="914400"/>
            <a:r>
              <a:rPr lang="hu-HU" sz="1400" b="1" dirty="0" err="1">
                <a:solidFill>
                  <a:srgbClr val="C00000"/>
                </a:solidFill>
                <a:latin typeface="Rockwell" panose="02060603020205020403" pitchFamily="18" charset="0"/>
              </a:rPr>
              <a:t>Gabor</a:t>
            </a:r>
            <a:r>
              <a:rPr lang="hu-HU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 </a:t>
            </a:r>
            <a:r>
              <a:rPr lang="hu-HU" sz="1400" b="1" dirty="0" err="1">
                <a:solidFill>
                  <a:srgbClr val="C00000"/>
                </a:solidFill>
                <a:latin typeface="Rockwell" panose="02060603020205020403" pitchFamily="18" charset="0"/>
              </a:rPr>
              <a:t>Horvath</a:t>
            </a:r>
            <a:r>
              <a:rPr lang="hu-HU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: </a:t>
            </a:r>
            <a:r>
              <a:rPr lang="hu-HU" sz="1400" dirty="0" err="1">
                <a:hlinkClick r:id="rId17"/>
              </a:rPr>
              <a:t>figgol</a:t>
            </a:r>
            <a:r>
              <a:rPr lang="hu-HU" sz="1400" dirty="0">
                <a:hlinkClick r:id="rId17"/>
              </a:rPr>
              <a:t>@</a:t>
            </a:r>
            <a:r>
              <a:rPr lang="hu-HU" sz="1400" dirty="0" err="1">
                <a:hlinkClick r:id="rId17"/>
              </a:rPr>
              <a:t>hotmail.com</a:t>
            </a:r>
            <a:endParaRPr lang="hu-HU" sz="1400" dirty="0"/>
          </a:p>
          <a:p>
            <a:pPr defTabSz="914400"/>
            <a:r>
              <a:rPr lang="hu-HU" sz="1400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Bálint Környei: </a:t>
            </a:r>
            <a:r>
              <a:rPr lang="hu-HU" sz="1400" dirty="0" err="1">
                <a:hlinkClick r:id="rId18"/>
              </a:rPr>
              <a:t>kornyei.balint</a:t>
            </a:r>
            <a:r>
              <a:rPr lang="hu-HU" sz="1400" dirty="0">
                <a:hlinkClick r:id="rId18"/>
              </a:rPr>
              <a:t>@</a:t>
            </a:r>
            <a:r>
              <a:rPr lang="hu-HU" sz="1400" dirty="0" err="1">
                <a:hlinkClick r:id="rId18"/>
              </a:rPr>
              <a:t>windowslive.com</a:t>
            </a:r>
            <a:r>
              <a:rPr lang="hu-HU" sz="1400" dirty="0"/>
              <a:t> </a:t>
            </a:r>
            <a:endParaRPr lang="en-US" sz="1400" dirty="0"/>
          </a:p>
          <a:p>
            <a:pPr defTabSz="914400">
              <a:lnSpc>
                <a:spcPct val="80000"/>
              </a:lnSpc>
            </a:pPr>
            <a:endParaRPr lang="en-US" sz="1600" b="1" dirty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endParaRPr lang="hu-HU" sz="1600" dirty="0">
              <a:solidFill>
                <a:srgbClr val="C00000"/>
              </a:solidFill>
              <a:latin typeface="Rockwell" panose="02060603020205020403" pitchFamily="18" charset="0"/>
            </a:endParaRPr>
          </a:p>
        </p:txBody>
      </p:sp>
      <p:sp>
        <p:nvSpPr>
          <p:cNvPr id="2" name="Lekerekített téglalap 1"/>
          <p:cNvSpPr/>
          <p:nvPr/>
        </p:nvSpPr>
        <p:spPr>
          <a:xfrm>
            <a:off x="4656584" y="11480489"/>
            <a:ext cx="2462888" cy="64633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892543" y="11449625"/>
            <a:ext cx="19909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5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5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5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5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500">
                <a:solidFill>
                  <a:schemeClr val="tx1"/>
                </a:solidFill>
                <a:latin typeface="Calibri" pitchFamily="34" charset="0"/>
              </a:defRPr>
            </a:lvl5pPr>
            <a:lvl6pPr marL="3016250" indent="-73025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6pPr>
            <a:lvl7pPr marL="3473450" indent="-73025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7pPr>
            <a:lvl8pPr marL="3930650" indent="-73025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8pPr>
            <a:lvl9pPr marL="4387850" indent="-73025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>
              <a:spcBef>
                <a:spcPts val="0"/>
              </a:spcBef>
            </a:pPr>
            <a:r>
              <a:rPr lang="en-US" sz="18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www.hmaa.o</a:t>
            </a:r>
            <a:r>
              <a:rPr lang="hu-HU" sz="1800" b="1" dirty="0" err="1" smtClean="0">
                <a:solidFill>
                  <a:srgbClr val="FF0000"/>
                </a:solidFill>
                <a:latin typeface="Rockwell" panose="02060603020205020403" pitchFamily="18" charset="0"/>
              </a:rPr>
              <a:t>rg</a:t>
            </a:r>
            <a:endParaRPr lang="hu-HU" sz="1800" b="1" dirty="0">
              <a:solidFill>
                <a:srgbClr val="FF0000"/>
              </a:solidFill>
              <a:latin typeface="Rockwell" panose="02060603020205020403" pitchFamily="18" charset="0"/>
            </a:endParaRPr>
          </a:p>
          <a:p>
            <a:pPr algn="ctr" defTabSz="914400"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latin typeface="Rockwell" panose="02060603020205020403" pitchFamily="18" charset="0"/>
              </a:rPr>
              <a:t>www.haesf.org</a:t>
            </a:r>
            <a:endParaRPr lang="hu-HU" sz="1800" b="1" dirty="0">
              <a:solidFill>
                <a:srgbClr val="FF0000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101</Words>
  <Application>Microsoft Office PowerPoint</Application>
  <PresentationFormat>A3 (297x420 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Chiller</vt:lpstr>
      <vt:lpstr>Rockwell</vt:lpstr>
      <vt:lpstr>Wingdings</vt:lpstr>
      <vt:lpstr>Office-téma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Gábor</dc:creator>
  <cp:lastModifiedBy>HGabor</cp:lastModifiedBy>
  <cp:revision>27</cp:revision>
  <dcterms:created xsi:type="dcterms:W3CDTF">2012-10-09T12:24:31Z</dcterms:created>
  <dcterms:modified xsi:type="dcterms:W3CDTF">2015-10-12T07:47:21Z</dcterms:modified>
</cp:coreProperties>
</file>